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7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8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65" r:id="rId2"/>
    <p:sldMasterId id="2147483777" r:id="rId3"/>
    <p:sldMasterId id="2147483789" r:id="rId4"/>
    <p:sldMasterId id="2147483801" r:id="rId5"/>
    <p:sldMasterId id="2147483813" r:id="rId6"/>
    <p:sldMasterId id="2147483825" r:id="rId7"/>
    <p:sldMasterId id="2147483837" r:id="rId8"/>
    <p:sldMasterId id="2147483849" r:id="rId9"/>
  </p:sldMasterIdLst>
  <p:notesMasterIdLst>
    <p:notesMasterId r:id="rId17"/>
  </p:notesMasterIdLst>
  <p:handoutMasterIdLst>
    <p:handoutMasterId r:id="rId18"/>
  </p:handoutMasterIdLst>
  <p:sldIdLst>
    <p:sldId id="268" r:id="rId10"/>
    <p:sldId id="270" r:id="rId11"/>
    <p:sldId id="272" r:id="rId12"/>
    <p:sldId id="273" r:id="rId13"/>
    <p:sldId id="277" r:id="rId14"/>
    <p:sldId id="279" r:id="rId15"/>
    <p:sldId id="274" r:id="rId16"/>
  </p:sldIdLst>
  <p:sldSz cx="12187238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orient="horz" pos="1275">
          <p15:clr>
            <a:srgbClr val="A4A3A4"/>
          </p15:clr>
        </p15:guide>
        <p15:guide id="3" orient="horz" pos="3929">
          <p15:clr>
            <a:srgbClr val="A4A3A4"/>
          </p15:clr>
        </p15:guide>
        <p15:guide id="4" orient="horz" pos="2160">
          <p15:clr>
            <a:srgbClr val="A4A3A4"/>
          </p15:clr>
        </p15:guide>
        <p15:guide id="5" orient="horz" pos="3045">
          <p15:clr>
            <a:srgbClr val="A4A3A4"/>
          </p15:clr>
        </p15:guide>
        <p15:guide id="6" orient="horz" pos="4269">
          <p15:clr>
            <a:srgbClr val="A4A3A4"/>
          </p15:clr>
        </p15:guide>
        <p15:guide id="7" orient="horz" pos="3997" userDrawn="1">
          <p15:clr>
            <a:srgbClr val="A4A3A4"/>
          </p15:clr>
        </p15:guide>
        <p15:guide id="8" pos="91">
          <p15:clr>
            <a:srgbClr val="A4A3A4"/>
          </p15:clr>
        </p15:guide>
        <p15:guide id="9" pos="7585">
          <p15:clr>
            <a:srgbClr val="A4A3A4"/>
          </p15:clr>
        </p15:guide>
        <p15:guide id="10" pos="3839">
          <p15:clr>
            <a:srgbClr val="A4A3A4"/>
          </p15:clr>
        </p15:guide>
        <p15:guide id="11" pos="204">
          <p15:clr>
            <a:srgbClr val="A4A3A4"/>
          </p15:clr>
        </p15:guide>
        <p15:guide id="12" pos="7472">
          <p15:clr>
            <a:srgbClr val="A4A3A4"/>
          </p15:clr>
        </p15:guide>
        <p15:guide id="13" orient="horz" pos="4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73" autoAdjust="0"/>
    <p:restoredTop sz="94660"/>
  </p:normalViewPr>
  <p:slideViewPr>
    <p:cSldViewPr snapToObjects="1">
      <p:cViewPr>
        <p:scale>
          <a:sx n="110" d="100"/>
          <a:sy n="110" d="100"/>
        </p:scale>
        <p:origin x="888" y="318"/>
      </p:cViewPr>
      <p:guideLst>
        <p:guide orient="horz" pos="391"/>
        <p:guide orient="horz" pos="1275"/>
        <p:guide orient="horz" pos="3929"/>
        <p:guide orient="horz" pos="2160"/>
        <p:guide orient="horz" pos="3045"/>
        <p:guide orient="horz" pos="4269"/>
        <p:guide orient="horz" pos="3997"/>
        <p:guide pos="91"/>
        <p:guide pos="7585"/>
        <p:guide pos="3839"/>
        <p:guide pos="204"/>
        <p:guide pos="7472"/>
        <p:guide orient="horz" pos="48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10" Type="http://schemas.openxmlformats.org/officeDocument/2006/relationships/slide" Target="slides/slide1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1232B9-768D-43CF-B374-CF90DDC07D78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8A17E1EC-9D05-4DB3-AAF7-2541803E0646}">
      <dgm:prSet phldrT="[Text]"/>
      <dgm:spPr/>
      <dgm:t>
        <a:bodyPr/>
        <a:lstStyle/>
        <a:p>
          <a:r>
            <a:rPr lang="de-DE" dirty="0"/>
            <a:t>March</a:t>
          </a:r>
        </a:p>
      </dgm:t>
    </dgm:pt>
    <dgm:pt modelId="{72909BA1-E99A-4F51-A306-A9DE70E8AA56}" type="parTrans" cxnId="{5F999896-DF46-4E47-AFDA-651B62AC5C26}">
      <dgm:prSet/>
      <dgm:spPr/>
      <dgm:t>
        <a:bodyPr/>
        <a:lstStyle/>
        <a:p>
          <a:endParaRPr lang="de-DE"/>
        </a:p>
      </dgm:t>
    </dgm:pt>
    <dgm:pt modelId="{CB211635-4253-4036-A72A-AF693FA52F3D}" type="sibTrans" cxnId="{5F999896-DF46-4E47-AFDA-651B62AC5C26}">
      <dgm:prSet/>
      <dgm:spPr/>
      <dgm:t>
        <a:bodyPr/>
        <a:lstStyle/>
        <a:p>
          <a:endParaRPr lang="de-DE"/>
        </a:p>
      </dgm:t>
    </dgm:pt>
    <dgm:pt modelId="{352893A6-67AE-43B0-8A96-EDD99FCD0F59}">
      <dgm:prSet phldrT="[Text]"/>
      <dgm:spPr/>
      <dgm:t>
        <a:bodyPr/>
        <a:lstStyle/>
        <a:p>
          <a:r>
            <a:rPr lang="de-DE" dirty="0"/>
            <a:t>April</a:t>
          </a:r>
        </a:p>
      </dgm:t>
    </dgm:pt>
    <dgm:pt modelId="{DEF10055-C8D3-4D32-A007-472966207502}" type="parTrans" cxnId="{8BC9ABBE-00A6-4C74-9A7F-77A12C5C22CF}">
      <dgm:prSet/>
      <dgm:spPr/>
      <dgm:t>
        <a:bodyPr/>
        <a:lstStyle/>
        <a:p>
          <a:endParaRPr lang="de-DE"/>
        </a:p>
      </dgm:t>
    </dgm:pt>
    <dgm:pt modelId="{2059F9DB-501D-4158-8528-7303A5F4653A}" type="sibTrans" cxnId="{8BC9ABBE-00A6-4C74-9A7F-77A12C5C22CF}">
      <dgm:prSet/>
      <dgm:spPr/>
      <dgm:t>
        <a:bodyPr/>
        <a:lstStyle/>
        <a:p>
          <a:endParaRPr lang="de-DE"/>
        </a:p>
      </dgm:t>
    </dgm:pt>
    <dgm:pt modelId="{1EA39C8A-3169-411F-9ACA-B12CF5D7D20D}">
      <dgm:prSet phldrT="[Text]"/>
      <dgm:spPr/>
      <dgm:t>
        <a:bodyPr/>
        <a:lstStyle/>
        <a:p>
          <a:r>
            <a:rPr lang="de-DE" dirty="0"/>
            <a:t>June</a:t>
          </a:r>
        </a:p>
      </dgm:t>
    </dgm:pt>
    <dgm:pt modelId="{36CB6A45-9E2E-47CE-B03E-88192A7C8EC5}" type="parTrans" cxnId="{6B5D0B53-93CF-4658-8EC5-DD0D94D48AA9}">
      <dgm:prSet/>
      <dgm:spPr/>
      <dgm:t>
        <a:bodyPr/>
        <a:lstStyle/>
        <a:p>
          <a:endParaRPr lang="de-DE"/>
        </a:p>
      </dgm:t>
    </dgm:pt>
    <dgm:pt modelId="{BE2ED3DD-AA8F-4D64-BC3E-55AECC641135}" type="sibTrans" cxnId="{6B5D0B53-93CF-4658-8EC5-DD0D94D48AA9}">
      <dgm:prSet/>
      <dgm:spPr/>
      <dgm:t>
        <a:bodyPr/>
        <a:lstStyle/>
        <a:p>
          <a:endParaRPr lang="de-DE"/>
        </a:p>
      </dgm:t>
    </dgm:pt>
    <dgm:pt modelId="{BA2D85C7-A0C4-4719-96B3-A6AF57E189A5}">
      <dgm:prSet phldrT="[Text]"/>
      <dgm:spPr/>
      <dgm:t>
        <a:bodyPr/>
        <a:lstStyle/>
        <a:p>
          <a:r>
            <a:rPr lang="de-DE" dirty="0" err="1"/>
            <a:t>Understand</a:t>
          </a:r>
          <a:r>
            <a:rPr lang="de-DE" dirty="0"/>
            <a:t> 2D </a:t>
          </a:r>
          <a:r>
            <a:rPr lang="de-DE" dirty="0" err="1"/>
            <a:t>Object</a:t>
          </a:r>
          <a:r>
            <a:rPr lang="de-DE" dirty="0"/>
            <a:t> Recognition </a:t>
          </a:r>
          <a:r>
            <a:rPr lang="de-DE" dirty="0" err="1"/>
            <a:t>with</a:t>
          </a:r>
          <a:r>
            <a:rPr lang="de-DE" dirty="0"/>
            <a:t> </a:t>
          </a:r>
          <a:r>
            <a:rPr lang="de-DE" dirty="0" err="1"/>
            <a:t>Deep</a:t>
          </a:r>
          <a:r>
            <a:rPr lang="de-DE" dirty="0"/>
            <a:t> Networks</a:t>
          </a:r>
        </a:p>
      </dgm:t>
    </dgm:pt>
    <dgm:pt modelId="{4D57C637-E974-4D47-878F-BCFCB024B640}" type="parTrans" cxnId="{7AA86033-19F9-44DF-B9B1-8F8D1097D892}">
      <dgm:prSet/>
      <dgm:spPr/>
      <dgm:t>
        <a:bodyPr/>
        <a:lstStyle/>
        <a:p>
          <a:endParaRPr lang="de-DE"/>
        </a:p>
      </dgm:t>
    </dgm:pt>
    <dgm:pt modelId="{39D7E4E6-C04E-4574-9B8D-625342E5F7D6}" type="sibTrans" cxnId="{7AA86033-19F9-44DF-B9B1-8F8D1097D892}">
      <dgm:prSet/>
      <dgm:spPr/>
      <dgm:t>
        <a:bodyPr/>
        <a:lstStyle/>
        <a:p>
          <a:endParaRPr lang="de-DE"/>
        </a:p>
      </dgm:t>
    </dgm:pt>
    <dgm:pt modelId="{804B9195-3EAE-463F-9989-9798EA6EF4D6}">
      <dgm:prSet phldrT="[Text]"/>
      <dgm:spPr/>
      <dgm:t>
        <a:bodyPr/>
        <a:lstStyle/>
        <a:p>
          <a:r>
            <a:rPr lang="de-DE" dirty="0" err="1"/>
            <a:t>Get</a:t>
          </a:r>
          <a:r>
            <a:rPr lang="de-DE" dirty="0"/>
            <a:t> </a:t>
          </a:r>
          <a:r>
            <a:rPr lang="de-DE" dirty="0" err="1"/>
            <a:t>familiar</a:t>
          </a:r>
          <a:r>
            <a:rPr lang="de-DE" dirty="0"/>
            <a:t> </a:t>
          </a:r>
          <a:r>
            <a:rPr lang="de-DE" dirty="0" err="1"/>
            <a:t>with</a:t>
          </a:r>
          <a:r>
            <a:rPr lang="de-DE" dirty="0"/>
            <a:t> </a:t>
          </a:r>
          <a:r>
            <a:rPr lang="de-DE" dirty="0" err="1"/>
            <a:t>Machine</a:t>
          </a:r>
          <a:r>
            <a:rPr lang="de-DE" dirty="0"/>
            <a:t> Learning, </a:t>
          </a:r>
          <a:r>
            <a:rPr lang="de-DE" dirty="0" err="1"/>
            <a:t>Tensorflow</a:t>
          </a:r>
          <a:r>
            <a:rPr lang="de-DE" dirty="0"/>
            <a:t>, Papers‘ </a:t>
          </a:r>
          <a:r>
            <a:rPr lang="de-DE" dirty="0" err="1"/>
            <a:t>Approaches</a:t>
          </a:r>
          <a:endParaRPr lang="de-DE" dirty="0"/>
        </a:p>
      </dgm:t>
    </dgm:pt>
    <dgm:pt modelId="{48764211-DC8E-4A61-8193-DB5FBA9908AC}" type="parTrans" cxnId="{39A083E7-B4B0-443B-A2CD-7E91833B8AEA}">
      <dgm:prSet/>
      <dgm:spPr/>
      <dgm:t>
        <a:bodyPr/>
        <a:lstStyle/>
        <a:p>
          <a:endParaRPr lang="de-DE"/>
        </a:p>
      </dgm:t>
    </dgm:pt>
    <dgm:pt modelId="{A597EE5E-1DCF-458F-9CA0-F58F50AB9CE7}" type="sibTrans" cxnId="{39A083E7-B4B0-443B-A2CD-7E91833B8AEA}">
      <dgm:prSet/>
      <dgm:spPr/>
      <dgm:t>
        <a:bodyPr/>
        <a:lstStyle/>
        <a:p>
          <a:endParaRPr lang="de-DE"/>
        </a:p>
      </dgm:t>
    </dgm:pt>
    <dgm:pt modelId="{A7245D95-7D9D-4EAB-9D3A-195C20678039}">
      <dgm:prSet phldrT="[Text]"/>
      <dgm:spPr/>
      <dgm:t>
        <a:bodyPr/>
        <a:lstStyle/>
        <a:p>
          <a:r>
            <a:rPr lang="de-DE" dirty="0" err="1"/>
            <a:t>Implement</a:t>
          </a:r>
          <a:r>
            <a:rPr lang="de-DE" dirty="0"/>
            <a:t> </a:t>
          </a:r>
          <a:r>
            <a:rPr lang="de-DE" dirty="0" err="1"/>
            <a:t>Neural</a:t>
          </a:r>
          <a:r>
            <a:rPr lang="de-DE" dirty="0"/>
            <a:t> Network</a:t>
          </a:r>
        </a:p>
      </dgm:t>
    </dgm:pt>
    <dgm:pt modelId="{C60EC40D-5C74-48D6-8323-C3BFB1E2F92A}" type="parTrans" cxnId="{8A538FB5-8C44-48E9-A549-C70C0905A2B9}">
      <dgm:prSet/>
      <dgm:spPr/>
      <dgm:t>
        <a:bodyPr/>
        <a:lstStyle/>
        <a:p>
          <a:endParaRPr lang="de-DE"/>
        </a:p>
      </dgm:t>
    </dgm:pt>
    <dgm:pt modelId="{7305A630-47C4-4AF6-A529-A9305F3983B6}" type="sibTrans" cxnId="{8A538FB5-8C44-48E9-A549-C70C0905A2B9}">
      <dgm:prSet/>
      <dgm:spPr/>
      <dgm:t>
        <a:bodyPr/>
        <a:lstStyle/>
        <a:p>
          <a:endParaRPr lang="de-DE"/>
        </a:p>
      </dgm:t>
    </dgm:pt>
    <dgm:pt modelId="{32824960-10FB-4E41-981B-C0C5B0266E08}">
      <dgm:prSet phldrT="[Text]"/>
      <dgm:spPr/>
      <dgm:t>
        <a:bodyPr/>
        <a:lstStyle/>
        <a:p>
          <a:r>
            <a:rPr lang="de-DE" dirty="0"/>
            <a:t>Turn 2D </a:t>
          </a:r>
          <a:r>
            <a:rPr lang="de-DE" dirty="0" err="1"/>
            <a:t>into</a:t>
          </a:r>
          <a:r>
            <a:rPr lang="de-DE" dirty="0"/>
            <a:t> 3D, </a:t>
          </a:r>
          <a:r>
            <a:rPr lang="de-DE" dirty="0" err="1"/>
            <a:t>Achieve</a:t>
          </a:r>
          <a:r>
            <a:rPr lang="de-DE" dirty="0"/>
            <a:t> </a:t>
          </a:r>
          <a:r>
            <a:rPr lang="de-DE" dirty="0" err="1"/>
            <a:t>Rotational</a:t>
          </a:r>
          <a:r>
            <a:rPr lang="de-DE" dirty="0"/>
            <a:t> </a:t>
          </a:r>
          <a:r>
            <a:rPr lang="de-DE" dirty="0" err="1"/>
            <a:t>Invariance</a:t>
          </a:r>
          <a:endParaRPr lang="de-DE" dirty="0"/>
        </a:p>
      </dgm:t>
    </dgm:pt>
    <dgm:pt modelId="{D5DA28C7-1B6B-4055-B3E0-520546D80449}" type="parTrans" cxnId="{B7DB1958-50F1-417E-BC74-FB927B3C7DF0}">
      <dgm:prSet/>
      <dgm:spPr/>
      <dgm:t>
        <a:bodyPr/>
        <a:lstStyle/>
        <a:p>
          <a:endParaRPr lang="de-DE"/>
        </a:p>
      </dgm:t>
    </dgm:pt>
    <dgm:pt modelId="{FD5F32A1-4626-46C1-99FB-8F9C58C96480}" type="sibTrans" cxnId="{B7DB1958-50F1-417E-BC74-FB927B3C7DF0}">
      <dgm:prSet/>
      <dgm:spPr/>
      <dgm:t>
        <a:bodyPr/>
        <a:lstStyle/>
        <a:p>
          <a:endParaRPr lang="de-DE"/>
        </a:p>
      </dgm:t>
    </dgm:pt>
    <dgm:pt modelId="{51E3B9D6-FCB5-4994-8375-BF449AB316BE}">
      <dgm:prSet phldrT="[Text]"/>
      <dgm:spPr/>
      <dgm:t>
        <a:bodyPr/>
        <a:lstStyle/>
        <a:p>
          <a:r>
            <a:rPr lang="de-DE" dirty="0"/>
            <a:t>Train </a:t>
          </a:r>
          <a:r>
            <a:rPr lang="de-DE" dirty="0" err="1"/>
            <a:t>Neural</a:t>
          </a:r>
          <a:r>
            <a:rPr lang="de-DE" dirty="0"/>
            <a:t> Network (Time Intensive)</a:t>
          </a:r>
        </a:p>
      </dgm:t>
    </dgm:pt>
    <dgm:pt modelId="{0B2D31F5-1E5C-41AF-9CE2-85E6F1F94C97}" type="parTrans" cxnId="{6EA9BC88-2C45-48B1-8A3D-9C4DE28B0267}">
      <dgm:prSet/>
      <dgm:spPr/>
      <dgm:t>
        <a:bodyPr/>
        <a:lstStyle/>
        <a:p>
          <a:endParaRPr lang="de-DE"/>
        </a:p>
      </dgm:t>
    </dgm:pt>
    <dgm:pt modelId="{B0CCF19A-9FE9-4222-A9A8-0F071B9CA042}" type="sibTrans" cxnId="{6EA9BC88-2C45-48B1-8A3D-9C4DE28B0267}">
      <dgm:prSet/>
      <dgm:spPr/>
      <dgm:t>
        <a:bodyPr/>
        <a:lstStyle/>
        <a:p>
          <a:endParaRPr lang="de-DE"/>
        </a:p>
      </dgm:t>
    </dgm:pt>
    <dgm:pt modelId="{27AEB557-8B51-4CE4-A353-8BF713879B1C}">
      <dgm:prSet phldrT="[Text]"/>
      <dgm:spPr/>
      <dgm:t>
        <a:bodyPr/>
        <a:lstStyle/>
        <a:p>
          <a:r>
            <a:rPr lang="de-DE" dirty="0"/>
            <a:t>Fine Tuning &amp; Evaluation</a:t>
          </a:r>
        </a:p>
      </dgm:t>
    </dgm:pt>
    <dgm:pt modelId="{0AF9EF71-095B-49EC-A0B7-A244833FE711}" type="parTrans" cxnId="{A630659D-B872-463B-831B-0AFF620D493B}">
      <dgm:prSet/>
      <dgm:spPr/>
      <dgm:t>
        <a:bodyPr/>
        <a:lstStyle/>
        <a:p>
          <a:endParaRPr lang="de-DE"/>
        </a:p>
      </dgm:t>
    </dgm:pt>
    <dgm:pt modelId="{FE6B098C-4F7A-4193-8FC1-346EA9BEF243}" type="sibTrans" cxnId="{A630659D-B872-463B-831B-0AFF620D493B}">
      <dgm:prSet/>
      <dgm:spPr/>
      <dgm:t>
        <a:bodyPr/>
        <a:lstStyle/>
        <a:p>
          <a:endParaRPr lang="de-DE"/>
        </a:p>
      </dgm:t>
    </dgm:pt>
    <dgm:pt modelId="{9CB5E157-3969-467D-9EBE-15F70EACB363}">
      <dgm:prSet phldrT="[Text]"/>
      <dgm:spPr/>
      <dgm:t>
        <a:bodyPr/>
        <a:lstStyle/>
        <a:p>
          <a:r>
            <a:rPr lang="de-DE" dirty="0" err="1"/>
            <a:t>Build</a:t>
          </a:r>
          <a:r>
            <a:rPr lang="de-DE" dirty="0"/>
            <a:t> </a:t>
          </a:r>
          <a:r>
            <a:rPr lang="de-DE" dirty="0" err="1"/>
            <a:t>Application</a:t>
          </a:r>
          <a:r>
            <a:rPr lang="de-DE" dirty="0"/>
            <a:t> </a:t>
          </a:r>
          <a:r>
            <a:rPr lang="de-DE" dirty="0" err="1"/>
            <a:t>for</a:t>
          </a:r>
          <a:r>
            <a:rPr lang="de-DE" dirty="0"/>
            <a:t> Live Demo (Project Tango Data)</a:t>
          </a:r>
        </a:p>
      </dgm:t>
    </dgm:pt>
    <dgm:pt modelId="{9085440F-AD16-4029-9337-35C1292E6149}" type="parTrans" cxnId="{C723DDE2-C7F2-4421-B44B-7CE14A32B46E}">
      <dgm:prSet/>
      <dgm:spPr/>
      <dgm:t>
        <a:bodyPr/>
        <a:lstStyle/>
        <a:p>
          <a:endParaRPr lang="de-DE"/>
        </a:p>
      </dgm:t>
    </dgm:pt>
    <dgm:pt modelId="{093DA0E7-DEA7-496B-A635-536369A1A97F}" type="sibTrans" cxnId="{C723DDE2-C7F2-4421-B44B-7CE14A32B46E}">
      <dgm:prSet/>
      <dgm:spPr/>
      <dgm:t>
        <a:bodyPr/>
        <a:lstStyle/>
        <a:p>
          <a:endParaRPr lang="de-DE"/>
        </a:p>
      </dgm:t>
    </dgm:pt>
    <dgm:pt modelId="{087C88FB-6DE3-41D3-BE0E-F064EDD58B94}" type="pres">
      <dgm:prSet presAssocID="{C11232B9-768D-43CF-B374-CF90DDC07D78}" presName="outerComposite" presStyleCnt="0">
        <dgm:presLayoutVars>
          <dgm:chMax val="5"/>
          <dgm:dir/>
          <dgm:resizeHandles val="exact"/>
        </dgm:presLayoutVars>
      </dgm:prSet>
      <dgm:spPr/>
    </dgm:pt>
    <dgm:pt modelId="{6D503C82-C8B4-4E6B-A82B-B6545BB130ED}" type="pres">
      <dgm:prSet presAssocID="{C11232B9-768D-43CF-B374-CF90DDC07D78}" presName="dummyMaxCanvas" presStyleCnt="0">
        <dgm:presLayoutVars/>
      </dgm:prSet>
      <dgm:spPr/>
    </dgm:pt>
    <dgm:pt modelId="{C6C115D5-B882-4DFA-BE16-253C5EEC64BE}" type="pres">
      <dgm:prSet presAssocID="{C11232B9-768D-43CF-B374-CF90DDC07D78}" presName="ThreeNodes_1" presStyleLbl="node1" presStyleIdx="0" presStyleCnt="3">
        <dgm:presLayoutVars>
          <dgm:bulletEnabled val="1"/>
        </dgm:presLayoutVars>
      </dgm:prSet>
      <dgm:spPr/>
    </dgm:pt>
    <dgm:pt modelId="{9B065EF6-1C62-4261-A7F1-CA82309D444B}" type="pres">
      <dgm:prSet presAssocID="{C11232B9-768D-43CF-B374-CF90DDC07D78}" presName="ThreeNodes_2" presStyleLbl="node1" presStyleIdx="1" presStyleCnt="3">
        <dgm:presLayoutVars>
          <dgm:bulletEnabled val="1"/>
        </dgm:presLayoutVars>
      </dgm:prSet>
      <dgm:spPr/>
    </dgm:pt>
    <dgm:pt modelId="{DB1247AC-8E43-4B42-8A02-9DFEA5D39F1D}" type="pres">
      <dgm:prSet presAssocID="{C11232B9-768D-43CF-B374-CF90DDC07D78}" presName="ThreeNodes_3" presStyleLbl="node1" presStyleIdx="2" presStyleCnt="3">
        <dgm:presLayoutVars>
          <dgm:bulletEnabled val="1"/>
        </dgm:presLayoutVars>
      </dgm:prSet>
      <dgm:spPr/>
    </dgm:pt>
    <dgm:pt modelId="{7FF2A79E-6BFA-4B97-933F-6469DC672710}" type="pres">
      <dgm:prSet presAssocID="{C11232B9-768D-43CF-B374-CF90DDC07D78}" presName="ThreeConn_1-2" presStyleLbl="fgAccFollowNode1" presStyleIdx="0" presStyleCnt="2">
        <dgm:presLayoutVars>
          <dgm:bulletEnabled val="1"/>
        </dgm:presLayoutVars>
      </dgm:prSet>
      <dgm:spPr/>
    </dgm:pt>
    <dgm:pt modelId="{FE7C9EB7-B0A3-4533-B39A-C908731017C6}" type="pres">
      <dgm:prSet presAssocID="{C11232B9-768D-43CF-B374-CF90DDC07D78}" presName="ThreeConn_2-3" presStyleLbl="fgAccFollowNode1" presStyleIdx="1" presStyleCnt="2">
        <dgm:presLayoutVars>
          <dgm:bulletEnabled val="1"/>
        </dgm:presLayoutVars>
      </dgm:prSet>
      <dgm:spPr/>
    </dgm:pt>
    <dgm:pt modelId="{1660B052-0EF1-4E56-9452-340D510374EE}" type="pres">
      <dgm:prSet presAssocID="{C11232B9-768D-43CF-B374-CF90DDC07D78}" presName="ThreeNodes_1_text" presStyleLbl="node1" presStyleIdx="2" presStyleCnt="3">
        <dgm:presLayoutVars>
          <dgm:bulletEnabled val="1"/>
        </dgm:presLayoutVars>
      </dgm:prSet>
      <dgm:spPr/>
    </dgm:pt>
    <dgm:pt modelId="{36514112-3800-4FE4-B897-0489229987AC}" type="pres">
      <dgm:prSet presAssocID="{C11232B9-768D-43CF-B374-CF90DDC07D78}" presName="ThreeNodes_2_text" presStyleLbl="node1" presStyleIdx="2" presStyleCnt="3">
        <dgm:presLayoutVars>
          <dgm:bulletEnabled val="1"/>
        </dgm:presLayoutVars>
      </dgm:prSet>
      <dgm:spPr/>
    </dgm:pt>
    <dgm:pt modelId="{B671E5D7-9D13-447B-8BEF-B56EDC0B93B0}" type="pres">
      <dgm:prSet presAssocID="{C11232B9-768D-43CF-B374-CF90DDC07D78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1F2959A-1F8A-434C-92BC-D6F0A484B707}" type="presOf" srcId="{51E3B9D6-FCB5-4994-8375-BF449AB316BE}" destId="{DB1247AC-8E43-4B42-8A02-9DFEA5D39F1D}" srcOrd="0" destOrd="1" presId="urn:microsoft.com/office/officeart/2005/8/layout/vProcess5"/>
    <dgm:cxn modelId="{969B4DA1-20D4-442E-89FC-1D62193EEF2E}" type="presOf" srcId="{804B9195-3EAE-463F-9989-9798EA6EF4D6}" destId="{C6C115D5-B882-4DFA-BE16-253C5EEC64BE}" srcOrd="0" destOrd="2" presId="urn:microsoft.com/office/officeart/2005/8/layout/vProcess5"/>
    <dgm:cxn modelId="{A630659D-B872-463B-831B-0AFF620D493B}" srcId="{1EA39C8A-3169-411F-9ACA-B12CF5D7D20D}" destId="{27AEB557-8B51-4CE4-A353-8BF713879B1C}" srcOrd="1" destOrd="0" parTransId="{0AF9EF71-095B-49EC-A0B7-A244833FE711}" sibTransId="{FE6B098C-4F7A-4193-8FC1-346EA9BEF243}"/>
    <dgm:cxn modelId="{7AA86033-19F9-44DF-B9B1-8F8D1097D892}" srcId="{8A17E1EC-9D05-4DB3-AAF7-2541803E0646}" destId="{BA2D85C7-A0C4-4719-96B3-A6AF57E189A5}" srcOrd="0" destOrd="0" parTransId="{4D57C637-E974-4D47-878F-BCFCB024B640}" sibTransId="{39D7E4E6-C04E-4574-9B8D-625342E5F7D6}"/>
    <dgm:cxn modelId="{3D4A8B14-FAD2-463D-8B64-CFA6ADDBC311}" type="presOf" srcId="{352893A6-67AE-43B0-8A96-EDD99FCD0F59}" destId="{9B065EF6-1C62-4261-A7F1-CA82309D444B}" srcOrd="0" destOrd="0" presId="urn:microsoft.com/office/officeart/2005/8/layout/vProcess5"/>
    <dgm:cxn modelId="{71C8E685-92AA-43E7-9385-389138A9F4E8}" type="presOf" srcId="{352893A6-67AE-43B0-8A96-EDD99FCD0F59}" destId="{36514112-3800-4FE4-B897-0489229987AC}" srcOrd="1" destOrd="0" presId="urn:microsoft.com/office/officeart/2005/8/layout/vProcess5"/>
    <dgm:cxn modelId="{0CF01E57-31CC-4DF3-964E-41DC0AC7C25B}" type="presOf" srcId="{27AEB557-8B51-4CE4-A353-8BF713879B1C}" destId="{B671E5D7-9D13-447B-8BEF-B56EDC0B93B0}" srcOrd="1" destOrd="2" presId="urn:microsoft.com/office/officeart/2005/8/layout/vProcess5"/>
    <dgm:cxn modelId="{8BC9ABBE-00A6-4C74-9A7F-77A12C5C22CF}" srcId="{C11232B9-768D-43CF-B374-CF90DDC07D78}" destId="{352893A6-67AE-43B0-8A96-EDD99FCD0F59}" srcOrd="1" destOrd="0" parTransId="{DEF10055-C8D3-4D32-A007-472966207502}" sibTransId="{2059F9DB-501D-4158-8528-7303A5F4653A}"/>
    <dgm:cxn modelId="{50E1A0B0-2FFD-4D9F-B7EA-A11D195D3FCA}" type="presOf" srcId="{32824960-10FB-4E41-981B-C0C5B0266E08}" destId="{9B065EF6-1C62-4261-A7F1-CA82309D444B}" srcOrd="0" destOrd="2" presId="urn:microsoft.com/office/officeart/2005/8/layout/vProcess5"/>
    <dgm:cxn modelId="{ED0881B3-597C-4E50-9F84-9D17D5A03714}" type="presOf" srcId="{27AEB557-8B51-4CE4-A353-8BF713879B1C}" destId="{DB1247AC-8E43-4B42-8A02-9DFEA5D39F1D}" srcOrd="0" destOrd="2" presId="urn:microsoft.com/office/officeart/2005/8/layout/vProcess5"/>
    <dgm:cxn modelId="{8A71CB83-34CD-41EE-825C-86459A55956E}" type="presOf" srcId="{A7245D95-7D9D-4EAB-9D3A-195C20678039}" destId="{9B065EF6-1C62-4261-A7F1-CA82309D444B}" srcOrd="0" destOrd="1" presId="urn:microsoft.com/office/officeart/2005/8/layout/vProcess5"/>
    <dgm:cxn modelId="{6F89F0F4-8043-456F-8522-87AA5D462DE6}" type="presOf" srcId="{9CB5E157-3969-467D-9EBE-15F70EACB363}" destId="{DB1247AC-8E43-4B42-8A02-9DFEA5D39F1D}" srcOrd="0" destOrd="3" presId="urn:microsoft.com/office/officeart/2005/8/layout/vProcess5"/>
    <dgm:cxn modelId="{8A538FB5-8C44-48E9-A549-C70C0905A2B9}" srcId="{352893A6-67AE-43B0-8A96-EDD99FCD0F59}" destId="{A7245D95-7D9D-4EAB-9D3A-195C20678039}" srcOrd="0" destOrd="0" parTransId="{C60EC40D-5C74-48D6-8323-C3BFB1E2F92A}" sibTransId="{7305A630-47C4-4AF6-A529-A9305F3983B6}"/>
    <dgm:cxn modelId="{34971EDD-F395-451C-82C3-8735B6A69025}" type="presOf" srcId="{A7245D95-7D9D-4EAB-9D3A-195C20678039}" destId="{36514112-3800-4FE4-B897-0489229987AC}" srcOrd="1" destOrd="1" presId="urn:microsoft.com/office/officeart/2005/8/layout/vProcess5"/>
    <dgm:cxn modelId="{33E09714-3ADC-4B87-8972-EE5830CF7CD6}" type="presOf" srcId="{1EA39C8A-3169-411F-9ACA-B12CF5D7D20D}" destId="{B671E5D7-9D13-447B-8BEF-B56EDC0B93B0}" srcOrd="1" destOrd="0" presId="urn:microsoft.com/office/officeart/2005/8/layout/vProcess5"/>
    <dgm:cxn modelId="{214789A5-AF9D-4CE2-A0E9-4CEF05386535}" type="presOf" srcId="{32824960-10FB-4E41-981B-C0C5B0266E08}" destId="{36514112-3800-4FE4-B897-0489229987AC}" srcOrd="1" destOrd="2" presId="urn:microsoft.com/office/officeart/2005/8/layout/vProcess5"/>
    <dgm:cxn modelId="{C44A89C7-C3E4-4259-9FEA-06315094ED10}" type="presOf" srcId="{8A17E1EC-9D05-4DB3-AAF7-2541803E0646}" destId="{1660B052-0EF1-4E56-9452-340D510374EE}" srcOrd="1" destOrd="0" presId="urn:microsoft.com/office/officeart/2005/8/layout/vProcess5"/>
    <dgm:cxn modelId="{65267206-1A65-4B64-A4AB-32C558BB194C}" type="presOf" srcId="{CB211635-4253-4036-A72A-AF693FA52F3D}" destId="{7FF2A79E-6BFA-4B97-933F-6469DC672710}" srcOrd="0" destOrd="0" presId="urn:microsoft.com/office/officeart/2005/8/layout/vProcess5"/>
    <dgm:cxn modelId="{6B5D0B53-93CF-4658-8EC5-DD0D94D48AA9}" srcId="{C11232B9-768D-43CF-B374-CF90DDC07D78}" destId="{1EA39C8A-3169-411F-9ACA-B12CF5D7D20D}" srcOrd="2" destOrd="0" parTransId="{36CB6A45-9E2E-47CE-B03E-88192A7C8EC5}" sibTransId="{BE2ED3DD-AA8F-4D64-BC3E-55AECC641135}"/>
    <dgm:cxn modelId="{6EA9BC88-2C45-48B1-8A3D-9C4DE28B0267}" srcId="{1EA39C8A-3169-411F-9ACA-B12CF5D7D20D}" destId="{51E3B9D6-FCB5-4994-8375-BF449AB316BE}" srcOrd="0" destOrd="0" parTransId="{0B2D31F5-1E5C-41AF-9CE2-85E6F1F94C97}" sibTransId="{B0CCF19A-9FE9-4222-A9A8-0F071B9CA042}"/>
    <dgm:cxn modelId="{CAEE73E6-2222-4C24-B570-3CBB73286F26}" type="presOf" srcId="{804B9195-3EAE-463F-9989-9798EA6EF4D6}" destId="{1660B052-0EF1-4E56-9452-340D510374EE}" srcOrd="1" destOrd="2" presId="urn:microsoft.com/office/officeart/2005/8/layout/vProcess5"/>
    <dgm:cxn modelId="{2C00DD85-2004-4F1F-A4FA-E5D5B69F056C}" type="presOf" srcId="{BA2D85C7-A0C4-4719-96B3-A6AF57E189A5}" destId="{C6C115D5-B882-4DFA-BE16-253C5EEC64BE}" srcOrd="0" destOrd="1" presId="urn:microsoft.com/office/officeart/2005/8/layout/vProcess5"/>
    <dgm:cxn modelId="{C723DDE2-C7F2-4421-B44B-7CE14A32B46E}" srcId="{1EA39C8A-3169-411F-9ACA-B12CF5D7D20D}" destId="{9CB5E157-3969-467D-9EBE-15F70EACB363}" srcOrd="2" destOrd="0" parTransId="{9085440F-AD16-4029-9337-35C1292E6149}" sibTransId="{093DA0E7-DEA7-496B-A635-536369A1A97F}"/>
    <dgm:cxn modelId="{69B8B5B5-1740-4DCA-BBBA-C5DFCA7D5D89}" type="presOf" srcId="{9CB5E157-3969-467D-9EBE-15F70EACB363}" destId="{B671E5D7-9D13-447B-8BEF-B56EDC0B93B0}" srcOrd="1" destOrd="3" presId="urn:microsoft.com/office/officeart/2005/8/layout/vProcess5"/>
    <dgm:cxn modelId="{5F999896-DF46-4E47-AFDA-651B62AC5C26}" srcId="{C11232B9-768D-43CF-B374-CF90DDC07D78}" destId="{8A17E1EC-9D05-4DB3-AAF7-2541803E0646}" srcOrd="0" destOrd="0" parTransId="{72909BA1-E99A-4F51-A306-A9DE70E8AA56}" sibTransId="{CB211635-4253-4036-A72A-AF693FA52F3D}"/>
    <dgm:cxn modelId="{B7DB1958-50F1-417E-BC74-FB927B3C7DF0}" srcId="{352893A6-67AE-43B0-8A96-EDD99FCD0F59}" destId="{32824960-10FB-4E41-981B-C0C5B0266E08}" srcOrd="1" destOrd="0" parTransId="{D5DA28C7-1B6B-4055-B3E0-520546D80449}" sibTransId="{FD5F32A1-4626-46C1-99FB-8F9C58C96480}"/>
    <dgm:cxn modelId="{39A083E7-B4B0-443B-A2CD-7E91833B8AEA}" srcId="{8A17E1EC-9D05-4DB3-AAF7-2541803E0646}" destId="{804B9195-3EAE-463F-9989-9798EA6EF4D6}" srcOrd="1" destOrd="0" parTransId="{48764211-DC8E-4A61-8193-DB5FBA9908AC}" sibTransId="{A597EE5E-1DCF-458F-9CA0-F58F50AB9CE7}"/>
    <dgm:cxn modelId="{200DC6F3-B220-4DE5-AB0C-9864BFB3B176}" type="presOf" srcId="{1EA39C8A-3169-411F-9ACA-B12CF5D7D20D}" destId="{DB1247AC-8E43-4B42-8A02-9DFEA5D39F1D}" srcOrd="0" destOrd="0" presId="urn:microsoft.com/office/officeart/2005/8/layout/vProcess5"/>
    <dgm:cxn modelId="{792CF2E0-368E-4885-8934-6C2689B9EC2E}" type="presOf" srcId="{51E3B9D6-FCB5-4994-8375-BF449AB316BE}" destId="{B671E5D7-9D13-447B-8BEF-B56EDC0B93B0}" srcOrd="1" destOrd="1" presId="urn:microsoft.com/office/officeart/2005/8/layout/vProcess5"/>
    <dgm:cxn modelId="{53140349-5E46-45B1-8990-C27847A2CA42}" type="presOf" srcId="{BA2D85C7-A0C4-4719-96B3-A6AF57E189A5}" destId="{1660B052-0EF1-4E56-9452-340D510374EE}" srcOrd="1" destOrd="1" presId="urn:microsoft.com/office/officeart/2005/8/layout/vProcess5"/>
    <dgm:cxn modelId="{9AD62E8A-259A-44D0-A39F-CF8AE5DF0E0B}" type="presOf" srcId="{2059F9DB-501D-4158-8528-7303A5F4653A}" destId="{FE7C9EB7-B0A3-4533-B39A-C908731017C6}" srcOrd="0" destOrd="0" presId="urn:microsoft.com/office/officeart/2005/8/layout/vProcess5"/>
    <dgm:cxn modelId="{C1123130-FE6F-485C-BCBE-6CAB5FA3016E}" type="presOf" srcId="{C11232B9-768D-43CF-B374-CF90DDC07D78}" destId="{087C88FB-6DE3-41D3-BE0E-F064EDD58B94}" srcOrd="0" destOrd="0" presId="urn:microsoft.com/office/officeart/2005/8/layout/vProcess5"/>
    <dgm:cxn modelId="{9EADDA0D-A886-401A-948C-1E51AFD84C9B}" type="presOf" srcId="{8A17E1EC-9D05-4DB3-AAF7-2541803E0646}" destId="{C6C115D5-B882-4DFA-BE16-253C5EEC64BE}" srcOrd="0" destOrd="0" presId="urn:microsoft.com/office/officeart/2005/8/layout/vProcess5"/>
    <dgm:cxn modelId="{AF0F3C64-1665-4E59-92A0-52A6E963FDC3}" type="presParOf" srcId="{087C88FB-6DE3-41D3-BE0E-F064EDD58B94}" destId="{6D503C82-C8B4-4E6B-A82B-B6545BB130ED}" srcOrd="0" destOrd="0" presId="urn:microsoft.com/office/officeart/2005/8/layout/vProcess5"/>
    <dgm:cxn modelId="{F793A945-155E-4402-BFCF-4A45211DA412}" type="presParOf" srcId="{087C88FB-6DE3-41D3-BE0E-F064EDD58B94}" destId="{C6C115D5-B882-4DFA-BE16-253C5EEC64BE}" srcOrd="1" destOrd="0" presId="urn:microsoft.com/office/officeart/2005/8/layout/vProcess5"/>
    <dgm:cxn modelId="{0D7255EC-DA6D-4AA1-87A8-9EB2B751E282}" type="presParOf" srcId="{087C88FB-6DE3-41D3-BE0E-F064EDD58B94}" destId="{9B065EF6-1C62-4261-A7F1-CA82309D444B}" srcOrd="2" destOrd="0" presId="urn:microsoft.com/office/officeart/2005/8/layout/vProcess5"/>
    <dgm:cxn modelId="{8B4B978E-4D2D-4BA6-8D7B-B59821E579DD}" type="presParOf" srcId="{087C88FB-6DE3-41D3-BE0E-F064EDD58B94}" destId="{DB1247AC-8E43-4B42-8A02-9DFEA5D39F1D}" srcOrd="3" destOrd="0" presId="urn:microsoft.com/office/officeart/2005/8/layout/vProcess5"/>
    <dgm:cxn modelId="{B4394EBC-1603-4FF8-AF99-51DA296541F6}" type="presParOf" srcId="{087C88FB-6DE3-41D3-BE0E-F064EDD58B94}" destId="{7FF2A79E-6BFA-4B97-933F-6469DC672710}" srcOrd="4" destOrd="0" presId="urn:microsoft.com/office/officeart/2005/8/layout/vProcess5"/>
    <dgm:cxn modelId="{8E4496D0-3F7F-44BE-B87E-62EB13738381}" type="presParOf" srcId="{087C88FB-6DE3-41D3-BE0E-F064EDD58B94}" destId="{FE7C9EB7-B0A3-4533-B39A-C908731017C6}" srcOrd="5" destOrd="0" presId="urn:microsoft.com/office/officeart/2005/8/layout/vProcess5"/>
    <dgm:cxn modelId="{13160146-F355-461E-86F3-26430FFD3199}" type="presParOf" srcId="{087C88FB-6DE3-41D3-BE0E-F064EDD58B94}" destId="{1660B052-0EF1-4E56-9452-340D510374EE}" srcOrd="6" destOrd="0" presId="urn:microsoft.com/office/officeart/2005/8/layout/vProcess5"/>
    <dgm:cxn modelId="{0C62E2DA-C37C-4B83-B275-55B1C347014A}" type="presParOf" srcId="{087C88FB-6DE3-41D3-BE0E-F064EDD58B94}" destId="{36514112-3800-4FE4-B897-0489229987AC}" srcOrd="7" destOrd="0" presId="urn:microsoft.com/office/officeart/2005/8/layout/vProcess5"/>
    <dgm:cxn modelId="{92B189CA-FF68-44BE-AD21-82C5DE885D72}" type="presParOf" srcId="{087C88FB-6DE3-41D3-BE0E-F064EDD58B94}" destId="{B671E5D7-9D13-447B-8BEF-B56EDC0B93B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C115D5-B882-4DFA-BE16-253C5EEC64BE}">
      <dsp:nvSpPr>
        <dsp:cNvPr id="0" name=""/>
        <dsp:cNvSpPr/>
      </dsp:nvSpPr>
      <dsp:spPr>
        <a:xfrm>
          <a:off x="0" y="0"/>
          <a:ext cx="9799497" cy="13633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/>
            <a:t>March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err="1"/>
            <a:t>Understand</a:t>
          </a:r>
          <a:r>
            <a:rPr lang="de-DE" sz="1600" kern="1200" dirty="0"/>
            <a:t> 2D </a:t>
          </a:r>
          <a:r>
            <a:rPr lang="de-DE" sz="1600" kern="1200" dirty="0" err="1"/>
            <a:t>Object</a:t>
          </a:r>
          <a:r>
            <a:rPr lang="de-DE" sz="1600" kern="1200" dirty="0"/>
            <a:t> Recognition </a:t>
          </a:r>
          <a:r>
            <a:rPr lang="de-DE" sz="1600" kern="1200" dirty="0" err="1"/>
            <a:t>with</a:t>
          </a:r>
          <a:r>
            <a:rPr lang="de-DE" sz="1600" kern="1200" dirty="0"/>
            <a:t> </a:t>
          </a:r>
          <a:r>
            <a:rPr lang="de-DE" sz="1600" kern="1200" dirty="0" err="1"/>
            <a:t>Deep</a:t>
          </a:r>
          <a:r>
            <a:rPr lang="de-DE" sz="1600" kern="1200" dirty="0"/>
            <a:t> Networks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err="1"/>
            <a:t>Get</a:t>
          </a:r>
          <a:r>
            <a:rPr lang="de-DE" sz="1600" kern="1200" dirty="0"/>
            <a:t> </a:t>
          </a:r>
          <a:r>
            <a:rPr lang="de-DE" sz="1600" kern="1200" dirty="0" err="1"/>
            <a:t>familiar</a:t>
          </a:r>
          <a:r>
            <a:rPr lang="de-DE" sz="1600" kern="1200" dirty="0"/>
            <a:t> </a:t>
          </a:r>
          <a:r>
            <a:rPr lang="de-DE" sz="1600" kern="1200" dirty="0" err="1"/>
            <a:t>with</a:t>
          </a:r>
          <a:r>
            <a:rPr lang="de-DE" sz="1600" kern="1200" dirty="0"/>
            <a:t> </a:t>
          </a:r>
          <a:r>
            <a:rPr lang="de-DE" sz="1600" kern="1200" dirty="0" err="1"/>
            <a:t>Machine</a:t>
          </a:r>
          <a:r>
            <a:rPr lang="de-DE" sz="1600" kern="1200" dirty="0"/>
            <a:t> Learning, </a:t>
          </a:r>
          <a:r>
            <a:rPr lang="de-DE" sz="1600" kern="1200" dirty="0" err="1"/>
            <a:t>Tensorflow</a:t>
          </a:r>
          <a:r>
            <a:rPr lang="de-DE" sz="1600" kern="1200" dirty="0"/>
            <a:t>, Papers‘ </a:t>
          </a:r>
          <a:r>
            <a:rPr lang="de-DE" sz="1600" kern="1200" dirty="0" err="1"/>
            <a:t>Approaches</a:t>
          </a:r>
          <a:endParaRPr lang="de-DE" sz="1600" kern="1200" dirty="0"/>
        </a:p>
      </dsp:txBody>
      <dsp:txXfrm>
        <a:off x="39932" y="39932"/>
        <a:ext cx="8328316" cy="1283504"/>
      </dsp:txXfrm>
    </dsp:sp>
    <dsp:sp modelId="{9B065EF6-1C62-4261-A7F1-CA82309D444B}">
      <dsp:nvSpPr>
        <dsp:cNvPr id="0" name=""/>
        <dsp:cNvSpPr/>
      </dsp:nvSpPr>
      <dsp:spPr>
        <a:xfrm>
          <a:off x="864661" y="1590596"/>
          <a:ext cx="9799497" cy="13633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/>
            <a:t>April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err="1"/>
            <a:t>Implement</a:t>
          </a:r>
          <a:r>
            <a:rPr lang="de-DE" sz="1600" kern="1200" dirty="0"/>
            <a:t> </a:t>
          </a:r>
          <a:r>
            <a:rPr lang="de-DE" sz="1600" kern="1200" dirty="0" err="1"/>
            <a:t>Neural</a:t>
          </a:r>
          <a:r>
            <a:rPr lang="de-DE" sz="1600" kern="1200" dirty="0"/>
            <a:t> Network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/>
            <a:t>Turn 2D </a:t>
          </a:r>
          <a:r>
            <a:rPr lang="de-DE" sz="1600" kern="1200" dirty="0" err="1"/>
            <a:t>into</a:t>
          </a:r>
          <a:r>
            <a:rPr lang="de-DE" sz="1600" kern="1200" dirty="0"/>
            <a:t> 3D, </a:t>
          </a:r>
          <a:r>
            <a:rPr lang="de-DE" sz="1600" kern="1200" dirty="0" err="1"/>
            <a:t>Achieve</a:t>
          </a:r>
          <a:r>
            <a:rPr lang="de-DE" sz="1600" kern="1200" dirty="0"/>
            <a:t> </a:t>
          </a:r>
          <a:r>
            <a:rPr lang="de-DE" sz="1600" kern="1200" dirty="0" err="1"/>
            <a:t>Rotational</a:t>
          </a:r>
          <a:r>
            <a:rPr lang="de-DE" sz="1600" kern="1200" dirty="0"/>
            <a:t> </a:t>
          </a:r>
          <a:r>
            <a:rPr lang="de-DE" sz="1600" kern="1200" dirty="0" err="1"/>
            <a:t>Invariance</a:t>
          </a:r>
          <a:endParaRPr lang="de-DE" sz="1600" kern="1200" dirty="0"/>
        </a:p>
      </dsp:txBody>
      <dsp:txXfrm>
        <a:off x="904593" y="1630528"/>
        <a:ext cx="7968782" cy="1283504"/>
      </dsp:txXfrm>
    </dsp:sp>
    <dsp:sp modelId="{DB1247AC-8E43-4B42-8A02-9DFEA5D39F1D}">
      <dsp:nvSpPr>
        <dsp:cNvPr id="0" name=""/>
        <dsp:cNvSpPr/>
      </dsp:nvSpPr>
      <dsp:spPr>
        <a:xfrm>
          <a:off x="1729323" y="3181192"/>
          <a:ext cx="9799497" cy="13633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/>
            <a:t>June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/>
            <a:t>Train </a:t>
          </a:r>
          <a:r>
            <a:rPr lang="de-DE" sz="1600" kern="1200" dirty="0" err="1"/>
            <a:t>Neural</a:t>
          </a:r>
          <a:r>
            <a:rPr lang="de-DE" sz="1600" kern="1200" dirty="0"/>
            <a:t> Network (Time Intensive)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/>
            <a:t>Fine Tuning &amp; Evaluation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err="1"/>
            <a:t>Build</a:t>
          </a:r>
          <a:r>
            <a:rPr lang="de-DE" sz="1600" kern="1200" dirty="0"/>
            <a:t> </a:t>
          </a:r>
          <a:r>
            <a:rPr lang="de-DE" sz="1600" kern="1200" dirty="0" err="1"/>
            <a:t>Application</a:t>
          </a:r>
          <a:r>
            <a:rPr lang="de-DE" sz="1600" kern="1200" dirty="0"/>
            <a:t> </a:t>
          </a:r>
          <a:r>
            <a:rPr lang="de-DE" sz="1600" kern="1200" dirty="0" err="1"/>
            <a:t>for</a:t>
          </a:r>
          <a:r>
            <a:rPr lang="de-DE" sz="1600" kern="1200" dirty="0"/>
            <a:t> Live Demo (Project Tango Data)</a:t>
          </a:r>
        </a:p>
      </dsp:txBody>
      <dsp:txXfrm>
        <a:off x="1769255" y="3221124"/>
        <a:ext cx="7968782" cy="1283504"/>
      </dsp:txXfrm>
    </dsp:sp>
    <dsp:sp modelId="{7FF2A79E-6BFA-4B97-933F-6469DC672710}">
      <dsp:nvSpPr>
        <dsp:cNvPr id="0" name=""/>
        <dsp:cNvSpPr/>
      </dsp:nvSpPr>
      <dsp:spPr>
        <a:xfrm>
          <a:off x="8913308" y="1033887"/>
          <a:ext cx="886189" cy="88618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>
        <a:off x="9112701" y="1033887"/>
        <a:ext cx="487403" cy="666857"/>
      </dsp:txXfrm>
    </dsp:sp>
    <dsp:sp modelId="{FE7C9EB7-B0A3-4533-B39A-C908731017C6}">
      <dsp:nvSpPr>
        <dsp:cNvPr id="0" name=""/>
        <dsp:cNvSpPr/>
      </dsp:nvSpPr>
      <dsp:spPr>
        <a:xfrm>
          <a:off x="9777970" y="2615394"/>
          <a:ext cx="886189" cy="88618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>
        <a:off x="9977363" y="2615394"/>
        <a:ext cx="487403" cy="6668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A4B46-F6A6-DA4E-8415-64807F0B23D2}" type="datetimeFigureOut">
              <a:rPr lang="de-DE" smtClean="0">
                <a:latin typeface="Arial" panose="020B0604020202020204" pitchFamily="34" charset="0"/>
              </a:rPr>
              <a:t>13.03.2016</a:t>
            </a:fld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48993-9816-0246-B1D2-4028350D98C2}" type="slidenum">
              <a:rPr lang="de-DE" smtClean="0">
                <a:latin typeface="Arial" panose="020B0604020202020204" pitchFamily="34" charset="0"/>
              </a:rPr>
              <a:t>‹Nr.›</a:t>
            </a:fld>
            <a:endParaRPr lang="de-DE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3024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BCDB334D-D17F-49C4-91DD-37BB7E818209}" type="datetimeFigureOut">
              <a:rPr lang="de-CH" smtClean="0"/>
              <a:pPr/>
              <a:t>13.03.2016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67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A51C0C35-A9A2-4EFD-9BAF-1E52E29E03D1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5951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23648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5666139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11809981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250700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26886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0288269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59772741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68345709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0715051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47282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74935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25086537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2879230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687079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68459606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89741533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1897078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56887399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125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10812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57159663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9285593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384381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80784549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147870395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35519715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2646352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6928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34159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63800854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9692003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142069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818019336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83430453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6217833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94277555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57402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924177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15455288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7299815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307910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2851137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378694842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024135163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30382286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579213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271206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12019383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8753593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6023824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70605164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150281680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95414164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53229146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46628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6090049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96178265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1466899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4925429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354806819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65221063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213001361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587475383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002785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2983617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491589136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8060527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07918196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029380379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05744646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4426806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972545763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2713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8594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32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41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0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9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68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77.xml"/><Relationship Id="rId10" Type="http://schemas.openxmlformats.org/officeDocument/2006/relationships/theme" Target="../theme/theme9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endParaRPr lang="en-GB" sz="800" baseline="0" dirty="0"/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91" y="6308167"/>
            <a:ext cx="2321144" cy="46887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50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6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28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7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800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92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2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7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4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797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6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84" y="6311101"/>
            <a:ext cx="2171535" cy="43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459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07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60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Untertitel 1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3D Vision – CVG – ETH Zurich</a:t>
            </a:r>
          </a:p>
          <a:p>
            <a:r>
              <a:rPr lang="en-GB" sz="1100" dirty="0"/>
              <a:t>Instructors: </a:t>
            </a:r>
            <a:r>
              <a:rPr lang="en-GB" sz="1100" i="1" dirty="0" err="1"/>
              <a:t>Prof.</a:t>
            </a:r>
            <a:r>
              <a:rPr lang="en-GB" sz="1100" i="1" dirty="0"/>
              <a:t> Marc </a:t>
            </a:r>
            <a:r>
              <a:rPr lang="en-GB" sz="1100" i="1" dirty="0" err="1"/>
              <a:t>Pollefeys</a:t>
            </a:r>
            <a:r>
              <a:rPr lang="en-GB" sz="1100" i="1" dirty="0"/>
              <a:t>, </a:t>
            </a:r>
            <a:r>
              <a:rPr lang="en-GB" sz="1100" i="1" dirty="0" err="1"/>
              <a:t>Dr.</a:t>
            </a:r>
            <a:r>
              <a:rPr lang="en-GB" sz="1100" i="1" dirty="0"/>
              <a:t> </a:t>
            </a:r>
            <a:r>
              <a:rPr lang="en-GB" sz="1100" i="1" dirty="0" err="1"/>
              <a:t>Torsten</a:t>
            </a:r>
            <a:r>
              <a:rPr lang="en-GB" sz="1100" i="1" dirty="0"/>
              <a:t> Sattler</a:t>
            </a:r>
          </a:p>
          <a:p>
            <a:r>
              <a:rPr lang="en-GB" sz="1100" dirty="0"/>
              <a:t>Teaching Assistant: </a:t>
            </a:r>
            <a:r>
              <a:rPr lang="en-GB" sz="1100" i="1" dirty="0" err="1"/>
              <a:t>Yagiz</a:t>
            </a:r>
            <a:r>
              <a:rPr lang="en-GB" sz="1100" i="1" dirty="0"/>
              <a:t> </a:t>
            </a:r>
            <a:r>
              <a:rPr lang="en-GB" sz="1100" i="1" dirty="0" err="1"/>
              <a:t>Aksoy</a:t>
            </a:r>
            <a:r>
              <a:rPr lang="en-GB" sz="1100" i="1" dirty="0"/>
              <a:t>, </a:t>
            </a:r>
            <a:r>
              <a:rPr lang="en-GB" sz="1100" i="1" dirty="0" err="1"/>
              <a:t>Johnasses</a:t>
            </a:r>
            <a:r>
              <a:rPr lang="en-GB" sz="1100" i="1" dirty="0"/>
              <a:t> </a:t>
            </a:r>
            <a:r>
              <a:rPr lang="en-GB" sz="1100" i="1" dirty="0" err="1"/>
              <a:t>Schönberger</a:t>
            </a:r>
            <a:r>
              <a:rPr lang="en-GB" sz="1100" i="1" dirty="0"/>
              <a:t>, Thomas </a:t>
            </a:r>
            <a:r>
              <a:rPr lang="en-GB" sz="1100" i="1" dirty="0" err="1"/>
              <a:t>Schöps</a:t>
            </a:r>
            <a:r>
              <a:rPr lang="en-GB" sz="1100" i="1" dirty="0"/>
              <a:t>, </a:t>
            </a:r>
            <a:r>
              <a:rPr lang="en-GB" sz="1100" i="1" dirty="0" err="1"/>
              <a:t>Peidung</a:t>
            </a:r>
            <a:r>
              <a:rPr lang="en-GB" sz="1100" i="1" dirty="0"/>
              <a:t> Liu</a:t>
            </a:r>
          </a:p>
          <a:p>
            <a:r>
              <a:rPr lang="en-GB" sz="1100" dirty="0"/>
              <a:t>Supervisors: </a:t>
            </a:r>
            <a:r>
              <a:rPr lang="en-GB" sz="1100" i="1" dirty="0"/>
              <a:t>Martin Oswald, Pablo </a:t>
            </a:r>
            <a:r>
              <a:rPr lang="en-GB" sz="1100" i="1" dirty="0" err="1"/>
              <a:t>Speciale</a:t>
            </a:r>
            <a:endParaRPr lang="en-GB" sz="1100" i="1" dirty="0"/>
          </a:p>
          <a:p>
            <a:r>
              <a:rPr lang="en-GB" sz="1100" dirty="0"/>
              <a:t>Students: </a:t>
            </a:r>
            <a:r>
              <a:rPr lang="en-GB" sz="1100" i="1" dirty="0"/>
              <a:t>Adrian Schneuwly, Johannes Oswald, Tobias Grundmann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18" name="Titel 1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3D Object Recognition with Deep Networks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pic>
        <p:nvPicPr>
          <p:cNvPr id="15" name="Bildplatzhalter 14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" r="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3890633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ctrTitle"/>
          </p:nvPr>
        </p:nvSpPr>
        <p:spPr>
          <a:xfrm>
            <a:off x="323850" y="5079327"/>
            <a:ext cx="11537950" cy="1013969"/>
          </a:xfrm>
        </p:spPr>
        <p:txBody>
          <a:bodyPr/>
          <a:lstStyle/>
          <a:p>
            <a:r>
              <a:rPr lang="en-GB" sz="2400" dirty="0"/>
              <a:t>To understand the world autonomous systems need to recognize Objects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3" name="Bildplatzhalter 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r="-35"/>
          <a:stretch/>
        </p:blipFill>
        <p:spPr>
          <a:xfrm>
            <a:off x="2687582" y="692696"/>
            <a:ext cx="6646397" cy="39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177163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Recognition as a Classification Problem</a:t>
            </a:r>
          </a:p>
        </p:txBody>
      </p:sp>
      <p:grpSp>
        <p:nvGrpSpPr>
          <p:cNvPr id="7" name="Group 144"/>
          <p:cNvGrpSpPr/>
          <p:nvPr/>
        </p:nvGrpSpPr>
        <p:grpSpPr>
          <a:xfrm>
            <a:off x="323850" y="1370648"/>
            <a:ext cx="11537950" cy="3877855"/>
            <a:chOff x="0" y="0"/>
            <a:chExt cx="8486246" cy="3194535"/>
          </a:xfrm>
        </p:grpSpPr>
        <p:pic>
          <p:nvPicPr>
            <p:cNvPr id="8" name="Screen Shot 2016-03-11 at 16.38.05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626564" y="258551"/>
              <a:ext cx="5212301" cy="293598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43"/>
            <p:cNvSpPr/>
            <p:nvPr/>
          </p:nvSpPr>
          <p:spPr>
            <a:xfrm>
              <a:off x="0" y="0"/>
              <a:ext cx="8486246" cy="31088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778822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1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490" y="1556792"/>
            <a:ext cx="3167607" cy="4213225"/>
          </a:xfrm>
        </p:spPr>
      </p:pic>
      <p:sp>
        <p:nvSpPr>
          <p:cNvPr id="13" name="Inhaltsplatzhalter 1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err="1"/>
              <a:t>Occupany</a:t>
            </a:r>
            <a:r>
              <a:rPr lang="en-GB" dirty="0"/>
              <a:t> Grid</a:t>
            </a:r>
          </a:p>
          <a:p>
            <a:pPr lvl="1"/>
            <a:r>
              <a:rPr lang="en-GB" dirty="0"/>
              <a:t>Density Grid</a:t>
            </a:r>
          </a:p>
          <a:p>
            <a:r>
              <a:rPr lang="en-GB" dirty="0"/>
              <a:t>Convolutional Layers</a:t>
            </a:r>
          </a:p>
          <a:p>
            <a:pPr lvl="1"/>
            <a:r>
              <a:rPr lang="en-GB" dirty="0"/>
              <a:t>Convolution Through Feature Maps</a:t>
            </a:r>
          </a:p>
          <a:p>
            <a:pPr lvl="1"/>
            <a:r>
              <a:rPr lang="en-GB" dirty="0"/>
              <a:t>Leaky rectified linear units(</a:t>
            </a:r>
            <a:r>
              <a:rPr lang="en-GB" dirty="0" err="1"/>
              <a:t>ReLU</a:t>
            </a:r>
            <a:r>
              <a:rPr lang="en-GB" dirty="0"/>
              <a:t>)</a:t>
            </a:r>
          </a:p>
          <a:p>
            <a:r>
              <a:rPr lang="en-GB" dirty="0"/>
              <a:t>Pooling Layers</a:t>
            </a:r>
          </a:p>
          <a:p>
            <a:pPr lvl="1"/>
            <a:r>
              <a:rPr lang="en-GB" dirty="0"/>
              <a:t>Down sampling by keeping max value</a:t>
            </a:r>
          </a:p>
          <a:p>
            <a:r>
              <a:rPr lang="en-GB" dirty="0"/>
              <a:t>Fully Connected Layers</a:t>
            </a:r>
          </a:p>
          <a:p>
            <a:pPr lvl="1"/>
            <a:r>
              <a:rPr lang="en-GB" dirty="0"/>
              <a:t>Linear combination through(</a:t>
            </a:r>
            <a:r>
              <a:rPr lang="en-GB" dirty="0" err="1"/>
              <a:t>ReLU</a:t>
            </a:r>
            <a:r>
              <a:rPr lang="en-GB" dirty="0"/>
              <a:t>)</a:t>
            </a:r>
          </a:p>
          <a:p>
            <a:pPr lvl="1"/>
            <a:r>
              <a:rPr lang="en-GB" dirty="0" err="1"/>
              <a:t>Softmax</a:t>
            </a:r>
            <a:endParaRPr lang="en-GB" dirty="0"/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 Convolutional Neural Network - </a:t>
            </a:r>
            <a:r>
              <a:rPr lang="en-GB" dirty="0" err="1"/>
              <a:t>VoxNet</a:t>
            </a:r>
            <a:endParaRPr lang="en-GB" dirty="0"/>
          </a:p>
        </p:txBody>
      </p:sp>
      <p:sp>
        <p:nvSpPr>
          <p:cNvPr id="3" name="Textfeld 2"/>
          <p:cNvSpPr txBox="1"/>
          <p:nvPr/>
        </p:nvSpPr>
        <p:spPr>
          <a:xfrm>
            <a:off x="323850" y="5770017"/>
            <a:ext cx="56977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dirty="0"/>
              <a:t>Source: </a:t>
            </a:r>
            <a:r>
              <a:rPr lang="en-US" sz="800" dirty="0"/>
              <a:t>Daniel </a:t>
            </a:r>
            <a:r>
              <a:rPr lang="en-US" sz="800" dirty="0" err="1"/>
              <a:t>Maturana</a:t>
            </a:r>
            <a:r>
              <a:rPr lang="en-US" sz="800" dirty="0"/>
              <a:t> and Sebastian Scherer; </a:t>
            </a:r>
            <a:r>
              <a:rPr lang="en-US" sz="800" dirty="0" err="1"/>
              <a:t>VoxNet</a:t>
            </a:r>
            <a:r>
              <a:rPr lang="en-US" sz="800" dirty="0"/>
              <a:t>: A 3D Convolutional Neural Network for Real-Time Object Recognition; IEEE/RSJ International Conference on Intelligent Robots and Systems; </a:t>
            </a:r>
            <a:r>
              <a:rPr lang="de-CH" sz="800" dirty="0"/>
              <a:t>September; 2015</a:t>
            </a:r>
          </a:p>
        </p:txBody>
      </p:sp>
    </p:spTree>
    <p:extLst>
      <p:ext uri="{BB962C8B-B14F-4D97-AF65-F5344CB8AC3E}">
        <p14:creationId xmlns:p14="http://schemas.microsoft.com/office/powerpoint/2010/main" val="57214332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ctrTitle"/>
          </p:nvPr>
        </p:nvSpPr>
        <p:spPr>
          <a:xfrm>
            <a:off x="323850" y="620688"/>
            <a:ext cx="11537950" cy="1013969"/>
          </a:xfrm>
        </p:spPr>
        <p:txBody>
          <a:bodyPr/>
          <a:lstStyle/>
          <a:p>
            <a:r>
              <a:rPr lang="en-GB" dirty="0"/>
              <a:t>3D Objects in </a:t>
            </a:r>
            <a:r>
              <a:rPr lang="en-GB" dirty="0" err="1"/>
              <a:t>Voxilized</a:t>
            </a:r>
            <a:r>
              <a:rPr lang="en-GB" dirty="0"/>
              <a:t> Format (32x32x32)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5</a:t>
            </a:fld>
            <a:endParaRPr lang="en-GB" dirty="0"/>
          </a:p>
        </p:txBody>
      </p:sp>
      <p:grpSp>
        <p:nvGrpSpPr>
          <p:cNvPr id="20" name="Gruppieren 19"/>
          <p:cNvGrpSpPr/>
          <p:nvPr/>
        </p:nvGrpSpPr>
        <p:grpSpPr>
          <a:xfrm>
            <a:off x="1197075" y="1988840"/>
            <a:ext cx="10344618" cy="3528392"/>
            <a:chOff x="752475" y="2740096"/>
            <a:chExt cx="11253921" cy="4638778"/>
          </a:xfrm>
        </p:grpSpPr>
        <p:grpSp>
          <p:nvGrpSpPr>
            <p:cNvPr id="21" name="Group 134"/>
            <p:cNvGrpSpPr/>
            <p:nvPr/>
          </p:nvGrpSpPr>
          <p:grpSpPr>
            <a:xfrm>
              <a:off x="1541595" y="3877227"/>
              <a:ext cx="10464801" cy="1999146"/>
              <a:chOff x="0" y="0"/>
              <a:chExt cx="10464800" cy="1999145"/>
            </a:xfrm>
          </p:grpSpPr>
          <p:pic>
            <p:nvPicPr>
              <p:cNvPr id="31" name="Screen Shot 2016-03-11 at 16.17.53.pn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10464800" cy="19991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2" name="Shape 133"/>
              <p:cNvSpPr/>
              <p:nvPr/>
            </p:nvSpPr>
            <p:spPr>
              <a:xfrm>
                <a:off x="9033867" y="289298"/>
                <a:ext cx="906000" cy="21920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22" name="Gruppieren 21"/>
            <p:cNvGrpSpPr/>
            <p:nvPr/>
          </p:nvGrpSpPr>
          <p:grpSpPr>
            <a:xfrm>
              <a:off x="752475" y="2740096"/>
              <a:ext cx="10418897" cy="4638778"/>
              <a:chOff x="752475" y="2740096"/>
              <a:chExt cx="10418897" cy="4638778"/>
            </a:xfrm>
          </p:grpSpPr>
          <p:sp>
            <p:nvSpPr>
              <p:cNvPr id="23" name="Shape 129"/>
              <p:cNvSpPr/>
              <p:nvPr/>
            </p:nvSpPr>
            <p:spPr>
              <a:xfrm>
                <a:off x="752475" y="2740096"/>
                <a:ext cx="1168148" cy="66268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lIns="50800" tIns="50800" rIns="50800" bIns="50800">
                <a:normAutofit/>
              </a:bodyPr>
              <a:lstStyle/>
              <a:p>
                <a:pPr defTabSz="457200">
                  <a:spcBef>
                    <a:spcPts val="1200"/>
                  </a:spcBef>
                  <a:defRPr sz="2200"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de-CH" sz="2000" dirty="0"/>
                  <a:t>O</a:t>
                </a:r>
                <a:r>
                  <a:rPr sz="2000" dirty="0" err="1"/>
                  <a:t>bject</a:t>
                </a:r>
                <a:endParaRPr sz="2000" dirty="0"/>
              </a:p>
            </p:txBody>
          </p:sp>
          <p:sp>
            <p:nvSpPr>
              <p:cNvPr id="24" name="Shape 130"/>
              <p:cNvSpPr/>
              <p:nvPr/>
            </p:nvSpPr>
            <p:spPr>
              <a:xfrm>
                <a:off x="1278148" y="6778696"/>
                <a:ext cx="5036293" cy="600178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lIns="50800" tIns="50800" rIns="50800" bIns="50800">
                <a:normAutofit/>
              </a:bodyPr>
              <a:lstStyle/>
              <a:p>
                <a:pPr defTabSz="457200">
                  <a:spcBef>
                    <a:spcPts val="1200"/>
                  </a:spcBef>
                  <a:defRPr sz="2200"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sz="2000" dirty="0"/>
                  <a:t>Depth Data of particular view point </a:t>
                </a:r>
              </a:p>
            </p:txBody>
          </p:sp>
          <p:sp>
            <p:nvSpPr>
              <p:cNvPr id="25" name="Shape 131"/>
              <p:cNvSpPr/>
              <p:nvPr/>
            </p:nvSpPr>
            <p:spPr>
              <a:xfrm>
                <a:off x="7171974" y="2740096"/>
                <a:ext cx="2354309" cy="56801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lIns="50800" tIns="50800" rIns="50800" bIns="50800">
                <a:normAutofit lnSpcReduction="10000"/>
              </a:bodyPr>
              <a:lstStyle/>
              <a:p>
                <a:pPr defTabSz="457200">
                  <a:spcBef>
                    <a:spcPts val="1200"/>
                  </a:spcBef>
                  <a:defRPr sz="2200"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sz="2000" dirty="0"/>
                  <a:t>Occupancy</a:t>
                </a:r>
                <a:r>
                  <a:rPr dirty="0"/>
                  <a:t> Grid</a:t>
                </a:r>
              </a:p>
            </p:txBody>
          </p:sp>
          <p:sp>
            <p:nvSpPr>
              <p:cNvPr id="26" name="Shape 135"/>
              <p:cNvSpPr/>
              <p:nvPr/>
            </p:nvSpPr>
            <p:spPr>
              <a:xfrm>
                <a:off x="9466000" y="6778696"/>
                <a:ext cx="1705372" cy="600178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lIns="50800" tIns="50800" rIns="50800" bIns="50800">
                <a:normAutofit/>
              </a:bodyPr>
              <a:lstStyle/>
              <a:p>
                <a:pPr defTabSz="457200">
                  <a:spcBef>
                    <a:spcPts val="1200"/>
                  </a:spcBef>
                  <a:defRPr sz="2200"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sz="2000" dirty="0"/>
                  <a:t>It’s a chair!</a:t>
                </a:r>
              </a:p>
            </p:txBody>
          </p:sp>
          <p:sp>
            <p:nvSpPr>
              <p:cNvPr id="27" name="Shape 136"/>
              <p:cNvSpPr/>
              <p:nvPr/>
            </p:nvSpPr>
            <p:spPr>
              <a:xfrm>
                <a:off x="1402400" y="3264810"/>
                <a:ext cx="866924" cy="866924"/>
              </a:xfrm>
              <a:prstGeom prst="line">
                <a:avLst/>
              </a:prstGeom>
              <a:ln w="25400">
                <a:solidFill>
                  <a:srgbClr val="000000"/>
                </a:solidFill>
                <a:miter lim="400000"/>
                <a:tailEnd type="triangle"/>
              </a:ln>
            </p:spPr>
            <p:txBody>
              <a:bodyPr lIns="50800" tIns="50800" rIns="50800" bIns="50800" anchor="ctr"/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28" name="Shape 137"/>
              <p:cNvSpPr/>
              <p:nvPr/>
            </p:nvSpPr>
            <p:spPr>
              <a:xfrm flipV="1">
                <a:off x="3808984" y="5870773"/>
                <a:ext cx="654662" cy="935920"/>
              </a:xfrm>
              <a:prstGeom prst="line">
                <a:avLst/>
              </a:prstGeom>
              <a:ln w="25400">
                <a:solidFill>
                  <a:srgbClr val="000000"/>
                </a:solidFill>
                <a:miter lim="400000"/>
                <a:tailEnd type="triangle"/>
              </a:ln>
            </p:spPr>
            <p:txBody>
              <a:bodyPr lIns="50800" tIns="50800" rIns="50800" bIns="50800" anchor="ctr"/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29" name="Shape 138"/>
              <p:cNvSpPr/>
              <p:nvPr/>
            </p:nvSpPr>
            <p:spPr>
              <a:xfrm flipH="1">
                <a:off x="7390377" y="3202205"/>
                <a:ext cx="915933" cy="801633"/>
              </a:xfrm>
              <a:prstGeom prst="line">
                <a:avLst/>
              </a:prstGeom>
              <a:ln w="25400">
                <a:solidFill>
                  <a:srgbClr val="000000"/>
                </a:solidFill>
                <a:miter lim="400000"/>
                <a:tailEnd type="triangle"/>
              </a:ln>
            </p:spPr>
            <p:txBody>
              <a:bodyPr lIns="50800" tIns="50800" rIns="50800" bIns="50800" anchor="ctr"/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30" name="Shape 139"/>
              <p:cNvSpPr/>
              <p:nvPr/>
            </p:nvSpPr>
            <p:spPr>
              <a:xfrm flipV="1">
                <a:off x="10385455" y="6074136"/>
                <a:ext cx="436482" cy="631889"/>
              </a:xfrm>
              <a:prstGeom prst="line">
                <a:avLst/>
              </a:prstGeom>
              <a:ln w="25400">
                <a:solidFill>
                  <a:srgbClr val="000000"/>
                </a:solidFill>
                <a:miter lim="400000"/>
                <a:tailEnd type="triangle"/>
              </a:ln>
            </p:spPr>
            <p:txBody>
              <a:bodyPr lIns="50800" tIns="50800" rIns="50800" bIns="50800" anchor="ctr"/>
              <a:lstStyle/>
              <a:p>
                <a:pPr>
                  <a:defRPr sz="2400"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430810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err="1"/>
              <a:t>ModelNet</a:t>
            </a:r>
            <a:endParaRPr lang="en-GB" dirty="0"/>
          </a:p>
          <a:p>
            <a:pPr lvl="1"/>
            <a:r>
              <a:rPr lang="en-GB" dirty="0"/>
              <a:t>660 Objects</a:t>
            </a:r>
          </a:p>
          <a:p>
            <a:pPr lvl="1"/>
            <a:r>
              <a:rPr lang="en-GB" dirty="0"/>
              <a:t>151128 CAD Models</a:t>
            </a:r>
          </a:p>
          <a:p>
            <a:r>
              <a:rPr lang="en-GB" dirty="0"/>
              <a:t>ModelNet40</a:t>
            </a:r>
          </a:p>
          <a:p>
            <a:pPr lvl="1"/>
            <a:r>
              <a:rPr lang="en-GB" dirty="0"/>
              <a:t>40 Objects</a:t>
            </a:r>
          </a:p>
          <a:p>
            <a:pPr lvl="1"/>
            <a:r>
              <a:rPr lang="en-GB" dirty="0"/>
              <a:t>100 CAD Models per Object</a:t>
            </a:r>
          </a:p>
          <a:p>
            <a:r>
              <a:rPr lang="en-GB" dirty="0"/>
              <a:t>Rotational Invariance through Data Augmentation</a:t>
            </a:r>
          </a:p>
          <a:p>
            <a:r>
              <a:rPr lang="en-GB" dirty="0"/>
              <a:t>CNN Training through Stochastic Gradient Decent with Momentum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Training, Test Data - </a:t>
            </a:r>
            <a:r>
              <a:rPr lang="en-GB" dirty="0" err="1"/>
              <a:t>ModelNet</a:t>
            </a:r>
            <a:endParaRPr lang="en-GB" dirty="0"/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2445099"/>
            <a:ext cx="5576888" cy="3010790"/>
          </a:xfrm>
        </p:spPr>
      </p:pic>
      <p:sp>
        <p:nvSpPr>
          <p:cNvPr id="7" name="Textfeld 6"/>
          <p:cNvSpPr txBox="1"/>
          <p:nvPr/>
        </p:nvSpPr>
        <p:spPr>
          <a:xfrm>
            <a:off x="323850" y="5877273"/>
            <a:ext cx="5577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700" dirty="0"/>
              <a:t>Source: Z. Wu, S. Song, A. </a:t>
            </a:r>
            <a:r>
              <a:rPr lang="de-CH" sz="700" dirty="0" err="1"/>
              <a:t>Khosla</a:t>
            </a:r>
            <a:r>
              <a:rPr lang="de-CH" sz="700" dirty="0"/>
              <a:t>, F. </a:t>
            </a:r>
            <a:r>
              <a:rPr lang="de-CH" sz="700" dirty="0" err="1"/>
              <a:t>Yu</a:t>
            </a:r>
            <a:r>
              <a:rPr lang="de-CH" sz="700" dirty="0"/>
              <a:t>, L. Zhang, X. Tang </a:t>
            </a:r>
            <a:r>
              <a:rPr lang="de-CH" sz="700" dirty="0" err="1"/>
              <a:t>and</a:t>
            </a:r>
            <a:r>
              <a:rPr lang="de-CH" sz="700" dirty="0"/>
              <a:t> J. Xiao; 3D </a:t>
            </a:r>
            <a:r>
              <a:rPr lang="de-CH" sz="700" dirty="0" err="1"/>
              <a:t>ShapeNets</a:t>
            </a:r>
            <a:r>
              <a:rPr lang="de-CH" sz="700" dirty="0"/>
              <a:t>: A </a:t>
            </a:r>
            <a:r>
              <a:rPr lang="de-CH" sz="700" dirty="0" err="1"/>
              <a:t>Deep</a:t>
            </a:r>
            <a:r>
              <a:rPr lang="de-CH" sz="700" dirty="0"/>
              <a:t> </a:t>
            </a:r>
            <a:r>
              <a:rPr lang="de-CH" sz="700" dirty="0" err="1"/>
              <a:t>Representation</a:t>
            </a:r>
            <a:r>
              <a:rPr lang="de-CH" sz="700" dirty="0"/>
              <a:t> </a:t>
            </a:r>
            <a:r>
              <a:rPr lang="de-CH" sz="700" dirty="0" err="1"/>
              <a:t>for</a:t>
            </a:r>
            <a:r>
              <a:rPr lang="de-CH" sz="700" dirty="0"/>
              <a:t> </a:t>
            </a:r>
            <a:r>
              <a:rPr lang="de-CH" sz="700" dirty="0" err="1"/>
              <a:t>Volumetric</a:t>
            </a:r>
            <a:r>
              <a:rPr lang="de-CH" sz="700" dirty="0"/>
              <a:t> Shapes; </a:t>
            </a:r>
            <a:r>
              <a:rPr lang="de-CH" sz="700" dirty="0" err="1"/>
              <a:t>Proceedings</a:t>
            </a:r>
            <a:r>
              <a:rPr lang="de-CH" sz="700" dirty="0"/>
              <a:t> </a:t>
            </a:r>
            <a:r>
              <a:rPr lang="de-CH" sz="700" dirty="0" err="1"/>
              <a:t>of</a:t>
            </a:r>
            <a:r>
              <a:rPr lang="de-CH" sz="700" dirty="0"/>
              <a:t> 28th IEEE Conference on Computer Vision </a:t>
            </a:r>
            <a:r>
              <a:rPr lang="de-CH" sz="700" dirty="0" err="1"/>
              <a:t>and</a:t>
            </a:r>
            <a:r>
              <a:rPr lang="de-CH" sz="700" dirty="0"/>
              <a:t> Pattern Recognition </a:t>
            </a:r>
            <a:endParaRPr lang="de-CH" sz="1000" dirty="0"/>
          </a:p>
        </p:txBody>
      </p:sp>
    </p:spTree>
    <p:extLst>
      <p:ext uri="{BB962C8B-B14F-4D97-AF65-F5344CB8AC3E}">
        <p14:creationId xmlns:p14="http://schemas.microsoft.com/office/powerpoint/2010/main" val="209242134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Schneuwly,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Timeline</a:t>
            </a:r>
          </a:p>
        </p:txBody>
      </p:sp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660345277"/>
              </p:ext>
            </p:extLst>
          </p:nvPr>
        </p:nvGraphicFramePr>
        <p:xfrm>
          <a:off x="451545" y="1340768"/>
          <a:ext cx="11528821" cy="45445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429767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eth_praesentation_16zu9_ETH1">
  <a:themeElements>
    <a:clrScheme name="ETH 1 - Ex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F407A"/>
      </a:accent1>
      <a:accent2>
        <a:srgbClr val="435F8F"/>
      </a:accent2>
      <a:accent3>
        <a:srgbClr val="677DA5"/>
      </a:accent3>
      <a:accent4>
        <a:srgbClr val="8B9CBA"/>
      </a:accent4>
      <a:accent5>
        <a:srgbClr val="AEBACF"/>
      </a:accent5>
      <a:accent6>
        <a:srgbClr val="D2D9E4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1 - Ex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F407A"/>
        </a:accent1>
        <a:accent2>
          <a:srgbClr val="435F8F"/>
        </a:accent2>
        <a:accent3>
          <a:srgbClr val="677DA5"/>
        </a:accent3>
        <a:accent4>
          <a:srgbClr val="8B9CBA"/>
        </a:accent4>
        <a:accent5>
          <a:srgbClr val="AEBACF"/>
        </a:accent5>
        <a:accent6>
          <a:srgbClr val="D2D9E4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10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eth_praesentation_16zu9_ETH2">
  <a:themeElements>
    <a:clrScheme name="ETH 2 - In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85A2C"/>
      </a:accent1>
      <a:accent2>
        <a:srgbClr val="65744E"/>
      </a:accent2>
      <a:accent3>
        <a:srgbClr val="838F70"/>
      </a:accent3>
      <a:accent4>
        <a:srgbClr val="A0A991"/>
      </a:accent4>
      <a:accent5>
        <a:srgbClr val="BDC4B3"/>
      </a:accent5>
      <a:accent6>
        <a:srgbClr val="DADE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2 - In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485A2C"/>
        </a:accent1>
        <a:accent2>
          <a:srgbClr val="65744E"/>
        </a:accent2>
        <a:accent3>
          <a:srgbClr val="838F70"/>
        </a:accent3>
        <a:accent4>
          <a:srgbClr val="A0A991"/>
        </a:accent4>
        <a:accent5>
          <a:srgbClr val="BDC4B3"/>
        </a:accent5>
        <a:accent6>
          <a:srgbClr val="DADE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3.xml><?xml version="1.0" encoding="utf-8"?>
<a:theme xmlns:a="http://schemas.openxmlformats.org/drawingml/2006/main" name="eth_praesentation_16zu9_ETH3">
  <a:themeElements>
    <a:clrScheme name="ETH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3881BD"/>
      </a:accent2>
      <a:accent3>
        <a:srgbClr val="5E99C9"/>
      </a:accent3>
      <a:accent4>
        <a:srgbClr val="84B1D6"/>
      </a:accent4>
      <a:accent5>
        <a:srgbClr val="AAC9E3"/>
      </a:accent5>
      <a:accent6>
        <a:srgbClr val="D0E1EF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3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269B0"/>
        </a:accent1>
        <a:accent2>
          <a:srgbClr val="3881BD"/>
        </a:accent2>
        <a:accent3>
          <a:srgbClr val="5E99C9"/>
        </a:accent3>
        <a:accent4>
          <a:srgbClr val="84B1D6"/>
        </a:accent4>
        <a:accent5>
          <a:srgbClr val="AAC9E3"/>
        </a:accent5>
        <a:accent6>
          <a:srgbClr val="D0E1E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4.xml><?xml version="1.0" encoding="utf-8"?>
<a:theme xmlns:a="http://schemas.openxmlformats.org/drawingml/2006/main" name="eth_praesentation_16zu9_ETH4">
  <a:themeElements>
    <a:clrScheme name="ETH 4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72791C"/>
      </a:accent1>
      <a:accent2>
        <a:srgbClr val="898E40"/>
      </a:accent2>
      <a:accent3>
        <a:srgbClr val="9FA465"/>
      </a:accent3>
      <a:accent4>
        <a:srgbClr val="B6B989"/>
      </a:accent4>
      <a:accent5>
        <a:srgbClr val="CCCFAD"/>
      </a:accent5>
      <a:accent6>
        <a:srgbClr val="E3E4D2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4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72791C"/>
        </a:accent1>
        <a:accent2>
          <a:srgbClr val="898E40"/>
        </a:accent2>
        <a:accent3>
          <a:srgbClr val="9FA465"/>
        </a:accent3>
        <a:accent4>
          <a:srgbClr val="B6B989"/>
        </a:accent4>
        <a:accent5>
          <a:srgbClr val="CCCFAD"/>
        </a:accent5>
        <a:accent6>
          <a:srgbClr val="E3E4D2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5.xml><?xml version="1.0" encoding="utf-8"?>
<a:theme xmlns:a="http://schemas.openxmlformats.org/drawingml/2006/main" name="eth_praesentation_16zu9_ETH5">
  <a:themeElements>
    <a:clrScheme name="ETH 5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1056A"/>
      </a:accent1>
      <a:accent2>
        <a:srgbClr val="A32D82"/>
      </a:accent2>
      <a:accent3>
        <a:srgbClr val="B4559A"/>
      </a:accent3>
      <a:accent4>
        <a:srgbClr val="C67DB2"/>
      </a:accent4>
      <a:accent5>
        <a:srgbClr val="D7A5C9"/>
      </a:accent5>
      <a:accent6>
        <a:srgbClr val="DFCDE1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5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1056A"/>
        </a:accent1>
        <a:accent2>
          <a:srgbClr val="A32D82"/>
        </a:accent2>
        <a:accent3>
          <a:srgbClr val="B4559A"/>
        </a:accent3>
        <a:accent4>
          <a:srgbClr val="C67DB2"/>
        </a:accent4>
        <a:accent5>
          <a:srgbClr val="D7A5C9"/>
        </a:accent5>
        <a:accent6>
          <a:srgbClr val="DFCDE1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6.xml><?xml version="1.0" encoding="utf-8"?>
<a:theme xmlns:a="http://schemas.openxmlformats.org/drawingml/2006/main" name="eth_praesentation_16zu9_ETH6">
  <a:themeElements>
    <a:clrScheme name="ETH 6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6F6F64"/>
      </a:accent1>
      <a:accent2>
        <a:srgbClr val="86867D"/>
      </a:accent2>
      <a:accent3>
        <a:srgbClr val="9D9D96"/>
      </a:accent3>
      <a:accent4>
        <a:srgbClr val="B4B4AE"/>
      </a:accent4>
      <a:accent5>
        <a:srgbClr val="CBCBC7"/>
      </a:accent5>
      <a:accent6>
        <a:srgbClr val="E2E2E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6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6F6F64"/>
        </a:accent1>
        <a:accent2>
          <a:srgbClr val="86867D"/>
        </a:accent2>
        <a:accent3>
          <a:srgbClr val="9D9D96"/>
        </a:accent3>
        <a:accent4>
          <a:srgbClr val="B4B4AE"/>
        </a:accent4>
        <a:accent5>
          <a:srgbClr val="CBCBC7"/>
        </a:accent5>
        <a:accent6>
          <a:srgbClr val="E2E2E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7.xml><?xml version="1.0" encoding="utf-8"?>
<a:theme xmlns:a="http://schemas.openxmlformats.org/drawingml/2006/main" name="eth_praesentation_16zu9_ETH7">
  <a:themeElements>
    <a:clrScheme name="ETH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A8322D"/>
      </a:accent1>
      <a:accent2>
        <a:srgbClr val="B6534F"/>
      </a:accent2>
      <a:accent3>
        <a:srgbClr val="C47470"/>
      </a:accent3>
      <a:accent4>
        <a:srgbClr val="D29492"/>
      </a:accent4>
      <a:accent5>
        <a:srgbClr val="E0B5B3"/>
      </a:accent5>
      <a:accent6>
        <a:srgbClr val="EED6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7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A8322D"/>
        </a:accent1>
        <a:accent2>
          <a:srgbClr val="B6534F"/>
        </a:accent2>
        <a:accent3>
          <a:srgbClr val="C47470"/>
        </a:accent3>
        <a:accent4>
          <a:srgbClr val="D29492"/>
        </a:accent4>
        <a:accent5>
          <a:srgbClr val="E0B5B3"/>
        </a:accent5>
        <a:accent6>
          <a:srgbClr val="EED6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8.xml><?xml version="1.0" encoding="utf-8"?>
<a:theme xmlns:a="http://schemas.openxmlformats.org/drawingml/2006/main" name="eth_praesentation_16zu9_ETH8">
  <a:themeElements>
    <a:clrScheme name="ETH 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A96"/>
      </a:accent1>
      <a:accent2>
        <a:srgbClr val="298FA7"/>
      </a:accent2>
      <a:accent3>
        <a:srgbClr val="52A5B8"/>
      </a:accent3>
      <a:accent4>
        <a:srgbClr val="7ABAC8"/>
      </a:accent4>
      <a:accent5>
        <a:srgbClr val="A3CFD9"/>
      </a:accent5>
      <a:accent6>
        <a:srgbClr val="CCE4EA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8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007A96"/>
        </a:accent1>
        <a:accent2>
          <a:srgbClr val="298FA7"/>
        </a:accent2>
        <a:accent3>
          <a:srgbClr val="52A5B8"/>
        </a:accent3>
        <a:accent4>
          <a:srgbClr val="7ABAC8"/>
        </a:accent4>
        <a:accent5>
          <a:srgbClr val="A3CFD9"/>
        </a:accent5>
        <a:accent6>
          <a:srgbClr val="CCE4EA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9.xml><?xml version="1.0" encoding="utf-8"?>
<a:theme xmlns:a="http://schemas.openxmlformats.org/drawingml/2006/main" name="eth_praesentation_16zu9_ETH9">
  <a:themeElements>
    <a:clrScheme name="ETH 9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56013"/>
      </a:accent1>
      <a:accent2>
        <a:srgbClr val="A67939"/>
      </a:accent2>
      <a:accent3>
        <a:srgbClr val="B7935F"/>
      </a:accent3>
      <a:accent4>
        <a:srgbClr val="C8AC84"/>
      </a:accent4>
      <a:accent5>
        <a:srgbClr val="D9C6AA"/>
      </a:accent5>
      <a:accent6>
        <a:srgbClr val="EADFD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9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56013"/>
        </a:accent1>
        <a:accent2>
          <a:srgbClr val="A67939"/>
        </a:accent2>
        <a:accent3>
          <a:srgbClr val="B7935F"/>
        </a:accent3>
        <a:accent4>
          <a:srgbClr val="C8AC84"/>
        </a:accent4>
        <a:accent5>
          <a:srgbClr val="D9C6AA"/>
        </a:accent5>
        <a:accent6>
          <a:srgbClr val="EADFD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eth_praesentation_16zu9_en</Template>
  <TotalTime>0</TotalTime>
  <Words>393</Words>
  <Application>Microsoft Office PowerPoint</Application>
  <PresentationFormat>Benutzerdefiniert</PresentationFormat>
  <Paragraphs>69</Paragraphs>
  <Slides>7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9</vt:i4>
      </vt:variant>
      <vt:variant>
        <vt:lpstr>Folientitel</vt:lpstr>
      </vt:variant>
      <vt:variant>
        <vt:i4>7</vt:i4>
      </vt:variant>
    </vt:vector>
  </HeadingPairs>
  <TitlesOfParts>
    <vt:vector size="18" baseType="lpstr">
      <vt:lpstr>Arial</vt:lpstr>
      <vt:lpstr>Wingdings</vt:lpstr>
      <vt:lpstr>eth_praesentation_16zu9_ETH1</vt:lpstr>
      <vt:lpstr>eth_praesentation_16zu9_ETH2</vt:lpstr>
      <vt:lpstr>eth_praesentation_16zu9_ETH3</vt:lpstr>
      <vt:lpstr>eth_praesentation_16zu9_ETH4</vt:lpstr>
      <vt:lpstr>eth_praesentation_16zu9_ETH5</vt:lpstr>
      <vt:lpstr>eth_praesentation_16zu9_ETH6</vt:lpstr>
      <vt:lpstr>eth_praesentation_16zu9_ETH7</vt:lpstr>
      <vt:lpstr>eth_praesentation_16zu9_ETH8</vt:lpstr>
      <vt:lpstr>eth_praesentation_16zu9_ETH9</vt:lpstr>
      <vt:lpstr>3D Object Recognition with Deep Networks</vt:lpstr>
      <vt:lpstr>To understand the world autonomous systems need to recognize Objects</vt:lpstr>
      <vt:lpstr>Object Recognition as a Classification Problem</vt:lpstr>
      <vt:lpstr>3D Convolutional Neural Network - VoxNet</vt:lpstr>
      <vt:lpstr>3D Objects in Voxilized Format (32x32x32)</vt:lpstr>
      <vt:lpstr>Training, Test Data - ModelNet</vt:lpstr>
      <vt:lpstr>Timeline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Object Recognition with Deep Networks</dc:title>
  <dc:creator>Tobias Grundmann</dc:creator>
  <cp:lastModifiedBy>Tobias Grundmann</cp:lastModifiedBy>
  <cp:revision>15</cp:revision>
  <cp:lastPrinted>2013-06-08T11:22:51Z</cp:lastPrinted>
  <dcterms:created xsi:type="dcterms:W3CDTF">2016-03-13T22:01:38Z</dcterms:created>
  <dcterms:modified xsi:type="dcterms:W3CDTF">2016-03-14T07:11:36Z</dcterms:modified>
</cp:coreProperties>
</file>

<file path=docProps/thumbnail.jpeg>
</file>